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4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72" r:id="rId10"/>
    <p:sldId id="263" r:id="rId11"/>
    <p:sldId id="264" r:id="rId12"/>
    <p:sldId id="279" r:id="rId13"/>
    <p:sldId id="274" r:id="rId14"/>
    <p:sldId id="275" r:id="rId15"/>
    <p:sldId id="265" r:id="rId16"/>
    <p:sldId id="266" r:id="rId17"/>
    <p:sldId id="268" r:id="rId18"/>
    <p:sldId id="270" r:id="rId19"/>
    <p:sldId id="278" r:id="rId20"/>
    <p:sldId id="276" r:id="rId21"/>
    <p:sldId id="277" r:id="rId22"/>
    <p:sldId id="271" r:id="rId23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F2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858" y="-102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50F3B9-D894-4604-BF47-A0D4F5BCD6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0858D88-C790-44B1-BF28-8604732DEE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4D9CC7-901E-43B6-914D-43E6D03520DF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41F7DA-639E-446B-8410-0102B630BEC1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48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C25B-8BE8-4DE1-A2D8-7996CC3D09AB}" type="datetime1">
              <a:rPr lang="en-US" smtClean="0"/>
              <a:pPr/>
              <a:t>2/2/2011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DCDF-7BBA-4CB9-8196-E504C488DA70}" type="datetime1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D4515-8BBE-44BF-AAE3-267136ED42FF}" type="datetime1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95375" y="1981200"/>
            <a:ext cx="7772400" cy="4114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95375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57775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57775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95375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057775" y="1981200"/>
            <a:ext cx="3810000" cy="4114800"/>
          </a:xfrm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4DB0-4E19-4272-A430-6B1DBB2AA495}" type="datetime1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270D7-071F-442D-B08D-B37DC11D9C07}" type="datetime1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F22-230B-4B57-B1BC-FE317290B708}" type="datetime1">
              <a:rPr lang="en-US" smtClean="0"/>
              <a:pPr/>
              <a:t>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81438-61B7-4413-9207-3F24C02AED32}" type="datetime1">
              <a:rPr lang="en-US" smtClean="0"/>
              <a:pPr/>
              <a:t>2/2/2011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DCDF0-73F2-4787-A140-5E052582D307}" type="datetime1">
              <a:rPr lang="en-US" smtClean="0"/>
              <a:pPr/>
              <a:t>2/2/2011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fld id="{B9BC6B15-F346-4248-89C1-9E264E929888}" type="datetime1">
              <a:rPr lang="en-US" smtClean="0"/>
              <a:pPr/>
              <a:t>2/2/2011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C5965-D6F7-4895-A437-42093E53D0A1}" type="datetime1">
              <a:rPr lang="en-US" smtClean="0"/>
              <a:pPr/>
              <a:t>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992F0C7-EDD6-49FF-8C12-3B24F76E4472}" type="datetime1">
              <a:rPr lang="en-US" smtClean="0"/>
              <a:pPr/>
              <a:t>2/2/2011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r" eaLnBrk="1" latinLnBrk="0" hangingPunct="1"/>
            <a:fld id="{8A2DEC03-1FBA-4526-A74E-FF37373F0DAC}" type="datetime1">
              <a:rPr lang="en-US" smtClean="0"/>
              <a:pPr algn="r" eaLnBrk="1" latinLnBrk="0" hangingPunct="1"/>
              <a:t>2/2/2011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09600" y="6288088"/>
            <a:ext cx="2468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i="1"/>
              <a:t>Entrepreneurial Finance,</a:t>
            </a:r>
            <a:r>
              <a:rPr lang="en-US" sz="1200"/>
              <a:t> 5th Edition</a:t>
            </a:r>
          </a:p>
          <a:p>
            <a:pPr>
              <a:defRPr/>
            </a:pPr>
            <a:r>
              <a:rPr lang="en-US" sz="1200"/>
              <a:t>Adelman and Marks</a:t>
            </a:r>
            <a:endParaRPr lang="en-US" sz="1400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6705600" y="62484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 smtClean="0">
                <a:latin typeface="Arial" charset="0"/>
                <a:ea typeface="ＭＳ Ｐゴシック" pitchFamily="18" charset="-128"/>
              </a:rPr>
              <a:t>HACC Institute for</a:t>
            </a:r>
            <a:r>
              <a:rPr lang="en-US" sz="1200" baseline="0" dirty="0" smtClean="0">
                <a:latin typeface="Arial" charset="0"/>
                <a:ea typeface="ＭＳ Ｐゴシック" pitchFamily="18" charset="-128"/>
              </a:rPr>
              <a:t> Entrepreneurial Studies</a:t>
            </a:r>
            <a:endParaRPr lang="en-US" sz="1200" dirty="0">
              <a:latin typeface="Arial" charset="0"/>
              <a:ea typeface="ＭＳ Ｐゴシック" pitchFamily="18" charset="-128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791200" y="61722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4327525" y="6400800"/>
            <a:ext cx="488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200"/>
              <a:t>1-</a:t>
            </a:r>
            <a:fld id="{8CC63F18-91CF-4A7C-B3C4-56EB45182C5B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  <p:sp>
        <p:nvSpPr>
          <p:cNvPr id="17" name="Text Box 9"/>
          <p:cNvSpPr txBox="1">
            <a:spLocks noChangeArrowheads="1"/>
          </p:cNvSpPr>
          <p:nvPr userDrawn="1"/>
        </p:nvSpPr>
        <p:spPr bwMode="auto">
          <a:xfrm>
            <a:off x="609600" y="6288088"/>
            <a:ext cx="2468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200" i="1">
                <a:ea typeface="ＭＳ Ｐゴシック" pitchFamily="18" charset="-128"/>
              </a:rPr>
              <a:t>Entrepreneurial Finance,</a:t>
            </a:r>
            <a:r>
              <a:rPr lang="en-US" sz="1200">
                <a:ea typeface="ＭＳ Ｐゴシック" pitchFamily="18" charset="-128"/>
              </a:rPr>
              <a:t> 5th Edition</a:t>
            </a:r>
          </a:p>
          <a:p>
            <a:pPr algn="l">
              <a:defRPr/>
            </a:pPr>
            <a:r>
              <a:rPr lang="en-US" sz="1200">
                <a:ea typeface="ＭＳ Ｐゴシック" pitchFamily="18" charset="-128"/>
              </a:rPr>
              <a:t>Adelman and Marks</a:t>
            </a:r>
            <a:endParaRPr lang="en-US" sz="1400">
              <a:ea typeface="ＭＳ Ｐゴシック" pitchFamily="18" charset="-128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 userDrawn="1"/>
        </p:nvSpPr>
        <p:spPr bwMode="auto">
          <a:xfrm>
            <a:off x="6705600" y="6121400"/>
            <a:ext cx="2286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200">
                <a:ea typeface="ＭＳ Ｐゴシック" pitchFamily="18" charset="-128"/>
              </a:rPr>
              <a:t>PRENTICE HALL</a:t>
            </a:r>
          </a:p>
          <a:p>
            <a:pPr algn="l">
              <a:defRPr/>
            </a:pPr>
            <a:r>
              <a:rPr lang="en-US" sz="1200">
                <a:ea typeface="ＭＳ Ｐゴシック" pitchFamily="18" charset="-128"/>
              </a:rPr>
              <a:t>©2010 by Pearson Education, Inc.</a:t>
            </a:r>
          </a:p>
          <a:p>
            <a:pPr algn="l">
              <a:defRPr/>
            </a:pPr>
            <a:r>
              <a:rPr lang="en-US" sz="1200">
                <a:ea typeface="ＭＳ Ｐゴシック" pitchFamily="18" charset="-128"/>
              </a:rPr>
              <a:t>Upper Saddle River, NJ 07458</a:t>
            </a:r>
            <a:endParaRPr lang="en-US" sz="1200">
              <a:latin typeface="Arial" charset="0"/>
              <a:ea typeface="ＭＳ Ｐゴシック" pitchFamily="18" charset="-128"/>
            </a:endParaRPr>
          </a:p>
        </p:txBody>
      </p:sp>
      <p:sp>
        <p:nvSpPr>
          <p:cNvPr id="20" name="Rectangle 11"/>
          <p:cNvSpPr>
            <a:spLocks noGrp="1" noChangeArrowheads="1"/>
          </p:cNvSpPr>
          <p:nvPr userDrawn="1"/>
        </p:nvSpPr>
        <p:spPr bwMode="auto">
          <a:xfrm>
            <a:off x="4152900" y="62484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r>
              <a:rPr lang="en-US" sz="1400">
                <a:ea typeface="ＭＳ Ｐゴシック" pitchFamily="18" charset="-128"/>
              </a:rPr>
              <a:t> </a:t>
            </a:r>
          </a:p>
          <a:p>
            <a:pPr>
              <a:defRPr/>
            </a:pPr>
            <a:r>
              <a:rPr lang="en-US" sz="1400">
                <a:ea typeface="ＭＳ Ｐゴシック" pitchFamily="18" charset="-128"/>
              </a:rPr>
              <a:t> </a:t>
            </a:r>
            <a:r>
              <a:rPr lang="en-US" sz="1200"/>
              <a:t>3-</a:t>
            </a:r>
            <a:fld id="{150CF16A-C965-4D68-A02F-12E4AC418B91}" type="slidenum">
              <a:rPr lang="en-US" sz="1200"/>
              <a:pPr>
                <a:defRPr/>
              </a:pPr>
              <a:t>‹#›</a:t>
            </a:fld>
            <a:endParaRPr lang="en-US" sz="120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Excel_97-2003_Worksheet3.xls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Excel_97-2003_Worksheet4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Microsoft_Office_Excel_97-2003_Worksheet5.xls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Microsoft_Office_Excel_97-2003_Worksheet6.xls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Microsoft_Office_Excel_97-2003_Worksheet7.xls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Microsoft_Office_Excel_97-2003_Worksheet8.xls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Microsoft_Office_Excel_97-2003_Worksheet9.xls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Microsoft_Office_Excel_97-2003_Worksheet10.xls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97-2003_Worksheet2.xls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1752600"/>
          </a:xfrm>
        </p:spPr>
        <p:txBody>
          <a:bodyPr/>
          <a:lstStyle/>
          <a:p>
            <a:r>
              <a:rPr lang="en-US" sz="3200" smtClean="0"/>
              <a:t>Financial Statements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1981200" y="304800"/>
          <a:ext cx="5200650" cy="5819775"/>
        </p:xfrm>
        <a:graphic>
          <a:graphicData uri="http://schemas.openxmlformats.org/presentationml/2006/ole">
            <p:oleObj spid="_x0000_s3074" name="Worksheet" r:id="rId4" imgW="5248224" imgH="58293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1690688" y="1182688"/>
          <a:ext cx="6226175" cy="4124325"/>
        </p:xfrm>
        <a:graphic>
          <a:graphicData uri="http://schemas.openxmlformats.org/presentationml/2006/ole">
            <p:oleObj spid="_x0000_s4098" name="Worksheet" r:id="rId4" imgW="4086208" imgH="29718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Balance Sheet </a:t>
            </a:r>
            <a:br>
              <a:rPr lang="en-US" smtClean="0"/>
            </a:br>
            <a:r>
              <a:rPr lang="en-US" smtClean="0"/>
              <a:t>(Statement of Financial Position)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371600" y="1828800"/>
            <a:ext cx="3844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Basic Accounting Equation: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447800" y="2362200"/>
            <a:ext cx="5029200" cy="760413"/>
            <a:chOff x="1752600" y="2133600"/>
            <a:chExt cx="5029200" cy="760413"/>
          </a:xfrm>
        </p:grpSpPr>
        <p:graphicFrame>
          <p:nvGraphicFramePr>
            <p:cNvPr id="37895" name="Object 7"/>
            <p:cNvGraphicFramePr>
              <a:graphicFrameLocks noChangeAspect="1"/>
            </p:cNvGraphicFramePr>
            <p:nvPr/>
          </p:nvGraphicFramePr>
          <p:xfrm>
            <a:off x="2133600" y="2590800"/>
            <a:ext cx="4648200" cy="303213"/>
          </p:xfrm>
          <a:graphic>
            <a:graphicData uri="http://schemas.openxmlformats.org/presentationml/2006/ole">
              <p:oleObj spid="_x0000_s5125" name="Microsoft Equation 3.0" r:id="rId4" imgW="2730240" imgH="177480" progId="Equation.3">
                <p:embed/>
              </p:oleObj>
            </a:graphicData>
          </a:graphic>
        </p:graphicFrame>
        <p:sp>
          <p:nvSpPr>
            <p:cNvPr id="5135" name="TextBox 8"/>
            <p:cNvSpPr txBox="1">
              <a:spLocks noChangeArrowheads="1"/>
            </p:cNvSpPr>
            <p:nvPr/>
          </p:nvSpPr>
          <p:spPr bwMode="auto">
            <a:xfrm>
              <a:off x="1752600" y="2133600"/>
              <a:ext cx="123623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Individual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447800" y="3200400"/>
            <a:ext cx="5853113" cy="814388"/>
            <a:chOff x="1828800" y="2895600"/>
            <a:chExt cx="5853113" cy="814388"/>
          </a:xfrm>
        </p:grpSpPr>
        <p:graphicFrame>
          <p:nvGraphicFramePr>
            <p:cNvPr id="37892" name="Object 4"/>
            <p:cNvGraphicFramePr>
              <a:graphicFrameLocks noChangeAspect="1"/>
            </p:cNvGraphicFramePr>
            <p:nvPr/>
          </p:nvGraphicFramePr>
          <p:xfrm>
            <a:off x="2133600" y="3352800"/>
            <a:ext cx="5548313" cy="357188"/>
          </p:xfrm>
          <a:graphic>
            <a:graphicData uri="http://schemas.openxmlformats.org/presentationml/2006/ole">
              <p:oleObj spid="_x0000_s5124" name="Equation" r:id="rId5" imgW="3035160" imgH="203040" progId="Equation.3">
                <p:embed/>
              </p:oleObj>
            </a:graphicData>
          </a:graphic>
        </p:graphicFrame>
        <p:sp>
          <p:nvSpPr>
            <p:cNvPr id="5134" name="TextBox 11"/>
            <p:cNvSpPr txBox="1">
              <a:spLocks noChangeArrowheads="1"/>
            </p:cNvSpPr>
            <p:nvPr/>
          </p:nvSpPr>
          <p:spPr bwMode="auto">
            <a:xfrm>
              <a:off x="1828800" y="2895600"/>
              <a:ext cx="216758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Sole Proprietorship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447800" y="4114800"/>
            <a:ext cx="6054725" cy="830263"/>
            <a:chOff x="1828800" y="3657600"/>
            <a:chExt cx="6054725" cy="830263"/>
          </a:xfrm>
        </p:grpSpPr>
        <p:graphicFrame>
          <p:nvGraphicFramePr>
            <p:cNvPr id="37893" name="Object 5"/>
            <p:cNvGraphicFramePr>
              <a:graphicFrameLocks noChangeAspect="1"/>
            </p:cNvGraphicFramePr>
            <p:nvPr/>
          </p:nvGraphicFramePr>
          <p:xfrm>
            <a:off x="2133600" y="4114800"/>
            <a:ext cx="5749925" cy="373063"/>
          </p:xfrm>
          <a:graphic>
            <a:graphicData uri="http://schemas.openxmlformats.org/presentationml/2006/ole">
              <p:oleObj spid="_x0000_s5123" name="Equation" r:id="rId6" imgW="3162240" imgH="203040" progId="Equation.3">
                <p:embed/>
              </p:oleObj>
            </a:graphicData>
          </a:graphic>
        </p:graphicFrame>
        <p:sp>
          <p:nvSpPr>
            <p:cNvPr id="5133" name="TextBox 14"/>
            <p:cNvSpPr txBox="1">
              <a:spLocks noChangeArrowheads="1"/>
            </p:cNvSpPr>
            <p:nvPr/>
          </p:nvSpPr>
          <p:spPr bwMode="auto">
            <a:xfrm>
              <a:off x="1828800" y="3657600"/>
              <a:ext cx="135005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Partnership</a:t>
              </a: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1447800" y="5029200"/>
            <a:ext cx="6650038" cy="839788"/>
            <a:chOff x="1828800" y="4572000"/>
            <a:chExt cx="6650038" cy="839788"/>
          </a:xfrm>
        </p:grpSpPr>
        <p:graphicFrame>
          <p:nvGraphicFramePr>
            <p:cNvPr id="37894" name="Object 6"/>
            <p:cNvGraphicFramePr>
              <a:graphicFrameLocks noChangeAspect="1"/>
            </p:cNvGraphicFramePr>
            <p:nvPr/>
          </p:nvGraphicFramePr>
          <p:xfrm>
            <a:off x="2133600" y="5029200"/>
            <a:ext cx="6345238" cy="382588"/>
          </p:xfrm>
          <a:graphic>
            <a:graphicData uri="http://schemas.openxmlformats.org/presentationml/2006/ole">
              <p:oleObj spid="_x0000_s5122" name="Equation" r:id="rId7" imgW="3429000" imgH="203040" progId="Equation.3">
                <p:embed/>
              </p:oleObj>
            </a:graphicData>
          </a:graphic>
        </p:graphicFrame>
        <p:sp>
          <p:nvSpPr>
            <p:cNvPr id="5132" name="TextBox 17"/>
            <p:cNvSpPr txBox="1">
              <a:spLocks noChangeArrowheads="1"/>
            </p:cNvSpPr>
            <p:nvPr/>
          </p:nvSpPr>
          <p:spPr bwMode="auto">
            <a:xfrm>
              <a:off x="1828800" y="4572000"/>
              <a:ext cx="142218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Corporation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Balance Sheet </a:t>
            </a:r>
            <a:br>
              <a:rPr lang="en-US" smtClean="0"/>
            </a:br>
            <a:r>
              <a:rPr lang="en-US" smtClean="0"/>
              <a:t>(Statement of Financial Position) </a:t>
            </a:r>
            <a:r>
              <a:rPr lang="en-US" i="1" smtClean="0"/>
              <a:t>(continued)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57400"/>
            <a:ext cx="7467600" cy="4525963"/>
          </a:xfrm>
        </p:spPr>
        <p:txBody>
          <a:bodyPr/>
          <a:lstStyle/>
          <a:p>
            <a:r>
              <a:rPr lang="en-US" dirty="0" smtClean="0"/>
              <a:t>Total assets</a:t>
            </a:r>
          </a:p>
          <a:p>
            <a:pPr lvl="1"/>
            <a:r>
              <a:rPr lang="en-US" dirty="0" smtClean="0"/>
              <a:t>Current assets</a:t>
            </a:r>
          </a:p>
          <a:p>
            <a:pPr lvl="2"/>
            <a:r>
              <a:rPr lang="en-US" dirty="0" smtClean="0"/>
              <a:t>Cash, accounts receivable, inventory</a:t>
            </a:r>
          </a:p>
          <a:p>
            <a:pPr lvl="1"/>
            <a:r>
              <a:rPr lang="en-US" dirty="0" smtClean="0"/>
              <a:t>Fixed assets</a:t>
            </a:r>
          </a:p>
          <a:p>
            <a:pPr lvl="2"/>
            <a:r>
              <a:rPr lang="en-US" dirty="0" smtClean="0"/>
              <a:t>Land</a:t>
            </a:r>
          </a:p>
          <a:p>
            <a:pPr lvl="2"/>
            <a:r>
              <a:rPr lang="en-US" dirty="0" smtClean="0"/>
              <a:t>Building &amp; equipment (less accumulated depreciation)</a:t>
            </a:r>
          </a:p>
          <a:p>
            <a:pPr lvl="2"/>
            <a:r>
              <a:rPr lang="en-US" dirty="0" smtClean="0"/>
              <a:t>Net building &amp; equipment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219200"/>
          </a:xfrm>
        </p:spPr>
        <p:txBody>
          <a:bodyPr>
            <a:normAutofit fontScale="90000"/>
          </a:bodyPr>
          <a:lstStyle/>
          <a:p>
            <a:r>
              <a:rPr lang="en-US" smtClean="0"/>
              <a:t>Balance Sheet </a:t>
            </a:r>
            <a:br>
              <a:rPr lang="en-US" smtClean="0"/>
            </a:br>
            <a:r>
              <a:rPr lang="en-US" smtClean="0"/>
              <a:t>(Statement of Financial Position) </a:t>
            </a:r>
            <a:r>
              <a:rPr lang="en-US" i="1" smtClean="0"/>
              <a:t>(continued)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05000"/>
            <a:ext cx="7772400" cy="4724400"/>
          </a:xfrm>
        </p:spPr>
        <p:txBody>
          <a:bodyPr/>
          <a:lstStyle/>
          <a:p>
            <a:r>
              <a:rPr lang="en-US" dirty="0" smtClean="0"/>
              <a:t>Total liabilities</a:t>
            </a:r>
          </a:p>
          <a:p>
            <a:pPr lvl="1"/>
            <a:r>
              <a:rPr lang="en-US" dirty="0" smtClean="0"/>
              <a:t>Current liabilities</a:t>
            </a:r>
          </a:p>
          <a:p>
            <a:pPr lvl="2"/>
            <a:r>
              <a:rPr lang="en-US" dirty="0" smtClean="0"/>
              <a:t>Accounts payable, notes payable, taxes payable</a:t>
            </a:r>
          </a:p>
          <a:p>
            <a:pPr lvl="1"/>
            <a:r>
              <a:rPr lang="en-US" dirty="0" smtClean="0"/>
              <a:t>Long-term liabilities (debt)</a:t>
            </a:r>
          </a:p>
          <a:p>
            <a:r>
              <a:rPr lang="en-US" dirty="0" smtClean="0"/>
              <a:t>Total equity</a:t>
            </a:r>
          </a:p>
          <a:p>
            <a:pPr lvl="1"/>
            <a:r>
              <a:rPr lang="en-US" dirty="0" smtClean="0"/>
              <a:t>Preferred stock</a:t>
            </a:r>
          </a:p>
          <a:p>
            <a:pPr lvl="1"/>
            <a:r>
              <a:rPr lang="en-US" dirty="0" smtClean="0"/>
              <a:t>Common stock par value </a:t>
            </a:r>
          </a:p>
          <a:p>
            <a:pPr lvl="1"/>
            <a:r>
              <a:rPr lang="en-US" dirty="0" smtClean="0"/>
              <a:t>Paid-in capital in excess of par (common)</a:t>
            </a:r>
          </a:p>
          <a:p>
            <a:pPr lvl="1"/>
            <a:r>
              <a:rPr lang="en-US" dirty="0" smtClean="0"/>
              <a:t>Retained earnings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2347913" y="231775"/>
          <a:ext cx="4357687" cy="5788025"/>
        </p:xfrm>
        <a:graphic>
          <a:graphicData uri="http://schemas.openxmlformats.org/presentationml/2006/ole">
            <p:oleObj spid="_x0000_s6146" name="Worksheet" r:id="rId4" imgW="4629184" imgH="61722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5"/>
          <p:cNvGraphicFramePr>
            <a:graphicFrameLocks noChangeAspect="1"/>
          </p:cNvGraphicFramePr>
          <p:nvPr/>
        </p:nvGraphicFramePr>
        <p:xfrm>
          <a:off x="2514600" y="152400"/>
          <a:ext cx="4095750" cy="5867400"/>
        </p:xfrm>
        <a:graphic>
          <a:graphicData uri="http://schemas.openxmlformats.org/presentationml/2006/ole">
            <p:oleObj spid="_x0000_s7170" name="Worksheet" r:id="rId4" imgW="4657776" imgH="667695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3"/>
          <p:cNvGraphicFramePr>
            <a:graphicFrameLocks noChangeAspect="1"/>
          </p:cNvGraphicFramePr>
          <p:nvPr/>
        </p:nvGraphicFramePr>
        <p:xfrm>
          <a:off x="1524000" y="1292225"/>
          <a:ext cx="5951538" cy="3875088"/>
        </p:xfrm>
        <a:graphic>
          <a:graphicData uri="http://schemas.openxmlformats.org/presentationml/2006/ole">
            <p:oleObj spid="_x0000_s8194" name="Worksheet" r:id="rId4" imgW="3543300" imgH="22860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7"/>
          <p:cNvGraphicFramePr>
            <a:graphicFrameLocks noChangeAspect="1"/>
          </p:cNvGraphicFramePr>
          <p:nvPr/>
        </p:nvGraphicFramePr>
        <p:xfrm>
          <a:off x="2457450" y="704850"/>
          <a:ext cx="4238625" cy="5391150"/>
        </p:xfrm>
        <a:graphic>
          <a:graphicData uri="http://schemas.openxmlformats.org/presentationml/2006/ole">
            <p:oleObj spid="_x0000_s9218" name="Worksheet" r:id="rId4" imgW="4667216" imgH="6505643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2514600" y="152400"/>
          <a:ext cx="4152900" cy="5610225"/>
        </p:xfrm>
        <a:graphic>
          <a:graphicData uri="http://schemas.openxmlformats.org/presentationml/2006/ole">
            <p:oleObj spid="_x0000_s10242" name="Worksheet" r:id="rId4" imgW="4667216" imgH="6505643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143000"/>
            <a:ext cx="7772400" cy="5105400"/>
          </a:xfrm>
        </p:spPr>
        <p:txBody>
          <a:bodyPr/>
          <a:lstStyle/>
          <a:p>
            <a:r>
              <a:rPr lang="en-US" smtClean="0">
                <a:latin typeface="Times" pitchFamily="18" charset="0"/>
              </a:rPr>
              <a:t>Understand how financial statements are used by businesses.</a:t>
            </a:r>
          </a:p>
          <a:p>
            <a:r>
              <a:rPr lang="en-US" smtClean="0">
                <a:latin typeface="Times" pitchFamily="18" charset="0"/>
              </a:rPr>
              <a:t>Understand the differences and similarities that exist between a personal cash flow statement and a business income statement.</a:t>
            </a:r>
          </a:p>
          <a:p>
            <a:r>
              <a:rPr lang="en-US" smtClean="0">
                <a:latin typeface="Times" pitchFamily="18" charset="0"/>
              </a:rPr>
              <a:t>Distinguish between fixed and variable expenses.</a:t>
            </a:r>
          </a:p>
          <a:p>
            <a:r>
              <a:rPr lang="en-US" smtClean="0">
                <a:latin typeface="Times" pitchFamily="18" charset="0"/>
              </a:rPr>
              <a:t>Understand the changes in income statements that exist with different forms of business.</a:t>
            </a:r>
          </a:p>
          <a:p>
            <a:endParaRPr lang="en-US" smtClean="0">
              <a:latin typeface="Times" pitchFamily="18" charset="0"/>
            </a:endParaRP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533400" y="304800"/>
            <a:ext cx="800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Trebuchet MS" pitchFamily="18" charset="0"/>
              </a:rPr>
              <a:t>Learning Objectives</a:t>
            </a:r>
            <a:endParaRPr lang="en-US" sz="3200">
              <a:latin typeface="Trebuchet M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smtClean="0"/>
              <a:t>Statement of Cash Flows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447800"/>
            <a:ext cx="7848600" cy="4876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Statement of cash flows shows how the company’s working capital flows into and out of the business during the year.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Statement of cash flows includes: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Cash flows from operating activities</a:t>
            </a:r>
            <a:r>
              <a:rPr lang="en-US" dirty="0" smtClean="0"/>
              <a:t> is the difference between all of the cash received by the business and all of the cash paid out by the business in conducting its day-to-day operations.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Receipts: All cash received from sales, changes in accounts receivable, changes in inventory. </a:t>
            </a:r>
          </a:p>
          <a:p>
            <a:pPr lvl="3">
              <a:lnSpc>
                <a:spcPct val="90000"/>
              </a:lnSpc>
            </a:pPr>
            <a:r>
              <a:rPr lang="en-US" dirty="0" smtClean="0"/>
              <a:t>NOTE: An increase in accounts receivable or inventory represents a negative cash flow. A reduction in receivables or inventory is a positive cash flow.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Payments: All payments made by the company to all accounts (suppliers, employees, rent, utilities, etc.).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en-US" smtClean="0"/>
              <a:t>Statement of Cash Flows </a:t>
            </a:r>
            <a:r>
              <a:rPr lang="en-US" i="1" smtClean="0"/>
              <a:t>(continued)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7772400" cy="5181600"/>
          </a:xfrm>
        </p:spPr>
        <p:txBody>
          <a:bodyPr>
            <a:normAutofit fontScale="92500" lnSpcReduction="20000"/>
          </a:bodyPr>
          <a:lstStyle/>
          <a:p>
            <a:pPr lvl="2">
              <a:buFont typeface="Times New Roman" pitchFamily="18" charset="0"/>
              <a:buNone/>
            </a:pPr>
            <a:endParaRPr lang="en-US" dirty="0" smtClean="0"/>
          </a:p>
          <a:p>
            <a:pPr lvl="1"/>
            <a:r>
              <a:rPr lang="en-US" b="1" dirty="0" smtClean="0"/>
              <a:t>Cash Flows from Investing Activities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Acquisition or sale of Plant Assets </a:t>
            </a:r>
          </a:p>
          <a:p>
            <a:pPr lvl="1"/>
            <a:r>
              <a:rPr lang="en-US" b="1" dirty="0" smtClean="0"/>
              <a:t>Cash Flows from Financing Activities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Proceeds from issuance or sale of stock (preferred &amp; common), bonds. Purchase of stock or the payment of long-term debt.</a:t>
            </a:r>
          </a:p>
          <a:p>
            <a:pPr lvl="1"/>
            <a:r>
              <a:rPr lang="en-US" dirty="0" smtClean="0"/>
              <a:t>Net increase (decrease) in cash plus the cash balance, previous year equals cash balance, current year.</a:t>
            </a:r>
          </a:p>
          <a:p>
            <a:pPr lvl="1"/>
            <a:r>
              <a:rPr lang="en-US" b="1" dirty="0" smtClean="0"/>
              <a:t>Free Cash Flow: </a:t>
            </a:r>
          </a:p>
          <a:p>
            <a:pPr lvl="2"/>
            <a:r>
              <a:rPr lang="en-US" b="1" dirty="0" smtClean="0"/>
              <a:t>Add</a:t>
            </a:r>
            <a:r>
              <a:rPr lang="en-US" dirty="0" smtClean="0"/>
              <a:t> depreciating paper expense and amortization to net income to give us free cash flow from operations.</a:t>
            </a:r>
          </a:p>
          <a:p>
            <a:pPr lvl="2"/>
            <a:r>
              <a:rPr lang="en-US" b="1" dirty="0" smtClean="0"/>
              <a:t>Subtract </a:t>
            </a:r>
            <a:r>
              <a:rPr lang="en-US" dirty="0" smtClean="0"/>
              <a:t>estimated capital expenditures to arrive at Free Cash Flow.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5"/>
          <p:cNvGraphicFramePr>
            <a:graphicFrameLocks noChangeAspect="1"/>
          </p:cNvGraphicFramePr>
          <p:nvPr/>
        </p:nvGraphicFramePr>
        <p:xfrm>
          <a:off x="2209800" y="685800"/>
          <a:ext cx="4352925" cy="5705475"/>
        </p:xfrm>
        <a:graphic>
          <a:graphicData uri="http://schemas.openxmlformats.org/presentationml/2006/ole">
            <p:oleObj spid="_x0000_s11266" name="Worksheet" r:id="rId4" imgW="4629150" imgH="619140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4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  <a:noFill/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</a:pPr>
            <a:r>
              <a:rPr lang="en-US" smtClean="0"/>
              <a:t>Learning Objectives </a:t>
            </a:r>
            <a:r>
              <a:rPr lang="en-US" i="1" smtClean="0"/>
              <a:t>(continued)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371600"/>
            <a:ext cx="7772400" cy="4648200"/>
          </a:xfrm>
        </p:spPr>
        <p:txBody>
          <a:bodyPr/>
          <a:lstStyle/>
          <a:p>
            <a:r>
              <a:rPr lang="en-US" smtClean="0">
                <a:latin typeface="Times" pitchFamily="18" charset="0"/>
              </a:rPr>
              <a:t>Understand the differences and similarities that exist between a personal statement of financial position and a business balance sheet.</a:t>
            </a:r>
          </a:p>
          <a:p>
            <a:r>
              <a:rPr lang="en-US" smtClean="0">
                <a:latin typeface="Times" pitchFamily="18" charset="0"/>
              </a:rPr>
              <a:t>Analyze the components of the basic accounting equation.</a:t>
            </a:r>
          </a:p>
          <a:p>
            <a:r>
              <a:rPr lang="en-US" smtClean="0">
                <a:latin typeface="Times" pitchFamily="18" charset="0"/>
              </a:rPr>
              <a:t>Distinguish between assets and liabilities.</a:t>
            </a:r>
          </a:p>
          <a:p>
            <a:r>
              <a:rPr lang="en-US" smtClean="0">
                <a:latin typeface="Times" pitchFamily="18" charset="0"/>
              </a:rPr>
              <a:t>Understand the relationship between fixed assets and depreciation.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</a:pPr>
            <a:r>
              <a:rPr lang="en-US" smtClean="0"/>
              <a:t>Learning Objectives </a:t>
            </a:r>
            <a:r>
              <a:rPr lang="en-US" i="1" smtClean="0"/>
              <a:t>(continued)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Times" pitchFamily="18" charset="0"/>
              </a:rPr>
              <a:t>Understand the significance of the statement of cash flows.</a:t>
            </a:r>
          </a:p>
          <a:p>
            <a:r>
              <a:rPr lang="en-US" smtClean="0">
                <a:latin typeface="Times" pitchFamily="18" charset="0"/>
              </a:rPr>
              <a:t>Given the basic data for a company, be able to construct a financial statement.</a:t>
            </a:r>
          </a:p>
          <a:p>
            <a:r>
              <a:rPr lang="en-US" smtClean="0">
                <a:latin typeface="Times" pitchFamily="18" charset="0"/>
              </a:rPr>
              <a:t>Understand the problems that may exist with financial statements.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en-US" smtClean="0"/>
              <a:t>Financial Statement (Personal Form)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7772400" cy="42672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 smtClean="0">
                <a:latin typeface="Times" pitchFamily="18" charset="0"/>
              </a:rPr>
              <a:t>Single bank loan application form which incorporates two individual financial forms:</a:t>
            </a:r>
          </a:p>
          <a:p>
            <a:pPr lvl="1">
              <a:lnSpc>
                <a:spcPct val="90000"/>
              </a:lnSpc>
              <a:spcBef>
                <a:spcPct val="10000"/>
              </a:spcBef>
            </a:pPr>
            <a:r>
              <a:rPr lang="en-US" dirty="0" smtClean="0">
                <a:latin typeface="Times" pitchFamily="18" charset="0"/>
              </a:rPr>
              <a:t>Statement of financial position</a:t>
            </a:r>
          </a:p>
          <a:p>
            <a:pPr lvl="2">
              <a:lnSpc>
                <a:spcPct val="90000"/>
              </a:lnSpc>
              <a:spcBef>
                <a:spcPct val="10000"/>
              </a:spcBef>
            </a:pPr>
            <a:r>
              <a:rPr lang="en-US" dirty="0" smtClean="0">
                <a:latin typeface="Times" pitchFamily="18" charset="0"/>
              </a:rPr>
              <a:t>Cash</a:t>
            </a:r>
          </a:p>
          <a:p>
            <a:pPr lvl="2">
              <a:lnSpc>
                <a:spcPct val="90000"/>
              </a:lnSpc>
              <a:spcBef>
                <a:spcPct val="10000"/>
              </a:spcBef>
            </a:pPr>
            <a:r>
              <a:rPr lang="en-US" dirty="0" smtClean="0">
                <a:latin typeface="Times" pitchFamily="18" charset="0"/>
              </a:rPr>
              <a:t>Cash equivalents</a:t>
            </a:r>
          </a:p>
          <a:p>
            <a:pPr lvl="2">
              <a:lnSpc>
                <a:spcPct val="90000"/>
              </a:lnSpc>
              <a:spcBef>
                <a:spcPct val="10000"/>
              </a:spcBef>
            </a:pPr>
            <a:r>
              <a:rPr lang="en-US" dirty="0" smtClean="0">
                <a:latin typeface="Times" pitchFamily="18" charset="0"/>
              </a:rPr>
              <a:t>Invested assets</a:t>
            </a:r>
          </a:p>
          <a:p>
            <a:pPr lvl="2">
              <a:lnSpc>
                <a:spcPct val="90000"/>
              </a:lnSpc>
              <a:spcBef>
                <a:spcPct val="10000"/>
              </a:spcBef>
            </a:pPr>
            <a:r>
              <a:rPr lang="en-US" dirty="0" smtClean="0">
                <a:latin typeface="Times" pitchFamily="18" charset="0"/>
              </a:rPr>
              <a:t>Use assets  </a:t>
            </a:r>
          </a:p>
          <a:p>
            <a:pPr lvl="2">
              <a:lnSpc>
                <a:spcPct val="90000"/>
              </a:lnSpc>
              <a:spcBef>
                <a:spcPct val="10000"/>
              </a:spcBef>
            </a:pPr>
            <a:r>
              <a:rPr lang="en-US" dirty="0" smtClean="0">
                <a:latin typeface="Times" pitchFamily="18" charset="0"/>
              </a:rPr>
              <a:t>Liabilities</a:t>
            </a:r>
          </a:p>
          <a:p>
            <a:pPr lvl="2">
              <a:lnSpc>
                <a:spcPct val="90000"/>
              </a:lnSpc>
              <a:spcBef>
                <a:spcPct val="10000"/>
              </a:spcBef>
            </a:pPr>
            <a:r>
              <a:rPr lang="en-US" dirty="0" smtClean="0">
                <a:latin typeface="Times" pitchFamily="18" charset="0"/>
              </a:rPr>
              <a:t>Net worth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Times" pitchFamily="18" charset="0"/>
              </a:rPr>
              <a:t>Personal cash flow statement</a:t>
            </a:r>
          </a:p>
          <a:p>
            <a:pPr lvl="2">
              <a:lnSpc>
                <a:spcPct val="90000"/>
              </a:lnSpc>
            </a:pPr>
            <a:r>
              <a:rPr lang="en-US" dirty="0" smtClean="0">
                <a:latin typeface="Times" pitchFamily="18" charset="0"/>
              </a:rPr>
              <a:t>Income</a:t>
            </a:r>
          </a:p>
          <a:p>
            <a:pPr lvl="2">
              <a:lnSpc>
                <a:spcPct val="90000"/>
              </a:lnSpc>
            </a:pPr>
            <a:r>
              <a:rPr lang="en-US" dirty="0" smtClean="0">
                <a:latin typeface="Times" pitchFamily="18" charset="0"/>
              </a:rPr>
              <a:t>Fixed expenses</a:t>
            </a:r>
          </a:p>
          <a:p>
            <a:pPr lvl="2">
              <a:lnSpc>
                <a:spcPct val="90000"/>
              </a:lnSpc>
            </a:pPr>
            <a:r>
              <a:rPr lang="en-US" dirty="0" smtClean="0">
                <a:latin typeface="Times" pitchFamily="18" charset="0"/>
              </a:rPr>
              <a:t>Variable expenses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990600" y="533400"/>
          <a:ext cx="7285037" cy="5846763"/>
        </p:xfrm>
        <a:graphic>
          <a:graphicData uri="http://schemas.openxmlformats.org/presentationml/2006/ole">
            <p:oleObj spid="_x0000_s1026" name="Worksheet" r:id="rId4" imgW="7648633" imgH="663892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Personal Income Statement </a:t>
            </a:r>
            <a:br>
              <a:rPr lang="en-US" smtClean="0"/>
            </a:br>
            <a:r>
              <a:rPr lang="en-US" smtClean="0"/>
              <a:t>(Cash Flow Statement)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772400" cy="4038600"/>
          </a:xfrm>
        </p:spPr>
        <p:txBody>
          <a:bodyPr/>
          <a:lstStyle/>
          <a:p>
            <a:r>
              <a:rPr lang="en-US" smtClean="0"/>
              <a:t>Income</a:t>
            </a:r>
            <a:r>
              <a:rPr lang="en-US" smtClean="0">
                <a:latin typeface="Times" pitchFamily="18" charset="0"/>
              </a:rPr>
              <a:t>—</a:t>
            </a:r>
            <a:r>
              <a:rPr lang="en-US" smtClean="0"/>
              <a:t>Include all sources</a:t>
            </a:r>
          </a:p>
          <a:p>
            <a:pPr lvl="1"/>
            <a:r>
              <a:rPr lang="en-US" smtClean="0"/>
              <a:t>Wages, tips, overtime</a:t>
            </a:r>
          </a:p>
          <a:p>
            <a:pPr lvl="1"/>
            <a:r>
              <a:rPr lang="en-US" smtClean="0"/>
              <a:t>Interest on savings, stock dividends, etc.</a:t>
            </a:r>
          </a:p>
          <a:p>
            <a:r>
              <a:rPr lang="en-US" smtClean="0"/>
              <a:t>Fixed expenses</a:t>
            </a:r>
          </a:p>
          <a:p>
            <a:pPr lvl="1"/>
            <a:r>
              <a:rPr lang="en-US" smtClean="0"/>
              <a:t>Contractual, must be paid</a:t>
            </a:r>
          </a:p>
          <a:p>
            <a:pPr lvl="1"/>
            <a:r>
              <a:rPr lang="en-US" smtClean="0"/>
              <a:t>Rent, insurance, utilities, car payments, etc.</a:t>
            </a:r>
          </a:p>
          <a:p>
            <a:r>
              <a:rPr lang="en-US" smtClean="0"/>
              <a:t>Variable expenses</a:t>
            </a:r>
          </a:p>
          <a:p>
            <a:pPr lvl="1"/>
            <a:r>
              <a:rPr lang="en-US" smtClean="0"/>
              <a:t>You control level of expenses (food, clothing)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610"/>
          <p:cNvGraphicFramePr>
            <a:graphicFrameLocks noChangeAspect="1"/>
          </p:cNvGraphicFramePr>
          <p:nvPr/>
        </p:nvGraphicFramePr>
        <p:xfrm>
          <a:off x="2971800" y="304800"/>
          <a:ext cx="4629150" cy="5734050"/>
        </p:xfrm>
        <a:graphic>
          <a:graphicData uri="http://schemas.openxmlformats.org/presentationml/2006/ole">
            <p:oleObj spid="_x0000_s2050" name="Worksheet" r:id="rId4" imgW="3962400" imgH="4876800" progId="Excel.Shee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Income Statement Business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Basic Format</a:t>
            </a:r>
          </a:p>
          <a:p>
            <a:pPr lvl="1"/>
            <a:r>
              <a:rPr lang="en-US" smtClean="0"/>
              <a:t>Sales, revenues, income from doing business</a:t>
            </a:r>
          </a:p>
          <a:p>
            <a:pPr lvl="1"/>
            <a:r>
              <a:rPr lang="en-US" smtClean="0"/>
              <a:t>Less cost of goods sold</a:t>
            </a:r>
          </a:p>
          <a:p>
            <a:pPr lvl="1"/>
            <a:r>
              <a:rPr lang="en-US" smtClean="0"/>
              <a:t>Gross profit</a:t>
            </a:r>
          </a:p>
          <a:p>
            <a:pPr lvl="1"/>
            <a:r>
              <a:rPr lang="en-US" smtClean="0"/>
              <a:t>Less operating expenses</a:t>
            </a:r>
          </a:p>
          <a:p>
            <a:pPr lvl="1"/>
            <a:r>
              <a:rPr lang="en-US" smtClean="0"/>
              <a:t>Operating income</a:t>
            </a:r>
          </a:p>
          <a:p>
            <a:pPr lvl="1"/>
            <a:r>
              <a:rPr lang="en-US" smtClean="0"/>
              <a:t>Less interest</a:t>
            </a:r>
          </a:p>
          <a:p>
            <a:pPr lvl="1"/>
            <a:r>
              <a:rPr lang="en-US" smtClean="0"/>
              <a:t>Net income (explain)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Ch01ST</Template>
  <TotalTime>831</TotalTime>
  <Words>579</Words>
  <Application>Microsoft Office PowerPoint</Application>
  <PresentationFormat>On-screen Show (4:3)</PresentationFormat>
  <Paragraphs>90</Paragraphs>
  <Slides>22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22</vt:i4>
      </vt:variant>
    </vt:vector>
  </HeadingPairs>
  <TitlesOfParts>
    <vt:vector size="33" baseType="lpstr">
      <vt:lpstr>Times New Roman</vt:lpstr>
      <vt:lpstr>Arial</vt:lpstr>
      <vt:lpstr>Trebuchet MS</vt:lpstr>
      <vt:lpstr>Wingdings</vt:lpstr>
      <vt:lpstr>ＭＳ Ｐゴシック</vt:lpstr>
      <vt:lpstr>Times</vt:lpstr>
      <vt:lpstr>Technic</vt:lpstr>
      <vt:lpstr>Microsoft Excel Worksheet</vt:lpstr>
      <vt:lpstr>Microsoft Office Excel 97-2003 Worksheet</vt:lpstr>
      <vt:lpstr>Microsoft Equation 3.0</vt:lpstr>
      <vt:lpstr>Microsoft Office Excel Worksheet</vt:lpstr>
      <vt:lpstr>Chapter 3</vt:lpstr>
      <vt:lpstr>Slide 2</vt:lpstr>
      <vt:lpstr>Learning Objectives (continued)</vt:lpstr>
      <vt:lpstr>Learning Objectives (continued)</vt:lpstr>
      <vt:lpstr>Financial Statement (Personal Form)</vt:lpstr>
      <vt:lpstr>Slide 6</vt:lpstr>
      <vt:lpstr>Personal Income Statement  (Cash Flow Statement)</vt:lpstr>
      <vt:lpstr>Slide 8</vt:lpstr>
      <vt:lpstr>Income Statement Business</vt:lpstr>
      <vt:lpstr>Slide 10</vt:lpstr>
      <vt:lpstr>Slide 11</vt:lpstr>
      <vt:lpstr>Balance Sheet  (Statement of Financial Position)</vt:lpstr>
      <vt:lpstr>Balance Sheet  (Statement of Financial Position) (continued)</vt:lpstr>
      <vt:lpstr>Balance Sheet  (Statement of Financial Position) (continued)</vt:lpstr>
      <vt:lpstr>Slide 15</vt:lpstr>
      <vt:lpstr>Slide 16</vt:lpstr>
      <vt:lpstr>Slide 17</vt:lpstr>
      <vt:lpstr>Slide 18</vt:lpstr>
      <vt:lpstr>Slide 19</vt:lpstr>
      <vt:lpstr>Statement of Cash Flows</vt:lpstr>
      <vt:lpstr>Statement of Cash Flows (continued)</vt:lpstr>
      <vt:lpstr>Slide 22</vt:lpstr>
    </vt:vector>
  </TitlesOfParts>
  <Company>DeVry Institute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Philip J. Adelman</dc:creator>
  <cp:lastModifiedBy>McNaughton</cp:lastModifiedBy>
  <cp:revision>41</cp:revision>
  <cp:lastPrinted>1999-11-09T04:40:33Z</cp:lastPrinted>
  <dcterms:created xsi:type="dcterms:W3CDTF">1999-08-31T02:51:21Z</dcterms:created>
  <dcterms:modified xsi:type="dcterms:W3CDTF">2011-02-03T00:15:35Z</dcterms:modified>
</cp:coreProperties>
</file>